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7" r:id="rId2"/>
    <p:sldId id="278" r:id="rId3"/>
  </p:sldIdLst>
  <p:sldSz cx="9906000" cy="6858000" type="A4"/>
  <p:notesSz cx="7053263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2" d="100"/>
          <a:sy n="72" d="100"/>
        </p:scale>
        <p:origin x="480" y="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1F7C21-2347-42EA-B437-48F139AF534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96913"/>
            <a:ext cx="5043487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5" rIns="93491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1" tIns="46745" rIns="93491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1" tIns="46745" rIns="93491" bIns="46745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8842029"/>
            <a:ext cx="3056414" cy="465455"/>
          </a:xfrm>
          <a:prstGeom prst="rect">
            <a:avLst/>
          </a:prstGeom>
        </p:spPr>
        <p:txBody>
          <a:bodyPr vert="horz" wrap="square" lIns="93491" tIns="46745" rIns="93491" bIns="467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6479C52-49CB-4CB9-8185-076BCBB518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50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17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479C52-49CB-4CB9-8185-076BCBB51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90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8CF9-02DE-40DB-90D1-F9AD185C343A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6E9D-BE89-438F-A42C-581BF81104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48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63DE-C58F-4344-9613-03C83E858CF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B21F-CDDE-4BFB-922B-D4728CDE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05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96875"/>
            <a:ext cx="1671638" cy="8451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6" y="396875"/>
            <a:ext cx="4849813" cy="8451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B6A6-3A2A-4737-BB18-27F30A1BE6F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BC8F-9A3A-48D6-B068-44E120729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02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C7ED-413E-462D-850C-4C47AC03316F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35-D486-4227-85CD-97C569918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09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B7DD-2F0C-477B-AC6C-01CE511253CE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DF0A-10DB-4B32-899E-DF14A908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9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6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1" y="2311401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4F02-EC2C-4221-AA3A-39DF8583FF1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D61C-629E-44CF-8AB8-FE88DFAC3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90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5D33-797E-4081-B2C3-9BACF612E9B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29CF-9606-4997-ACE4-230591C96D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BD38-A96B-46BB-8717-EE82F826EE0B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938-0EAE-480A-AB96-639C39D2E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18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6554-662F-43F4-916B-1FE1ED2A3E44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F60A-B9EF-4001-91AB-99B4B8AD9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3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78A4E-D92F-4155-BF8D-2EFA173163C9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E6FD-4E35-4AD2-B3C7-115066667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24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713F1-44DB-498E-8225-3E9F58ADDA67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4E4F3-145D-4E14-B404-A98C223C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623D0-DA1F-4543-B961-94BF86648105}" type="datetimeFigureOut">
              <a:rPr lang="en-US"/>
              <a:pPr>
                <a:defRPr/>
              </a:pPr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4E663F-82F8-4B06-B38B-0177897CE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57771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71057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7605924" y="1489234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8479525" y="1489235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329318" y="2599"/>
            <a:ext cx="5428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Cassava Mother Demonstration Protocol </a:t>
            </a: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5043488" y="1767046"/>
            <a:ext cx="747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-fertilizer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771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671057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7605924" y="2286000"/>
            <a:ext cx="742950" cy="7826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8479525" y="2286001"/>
            <a:ext cx="742950" cy="7826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5003368" y="2509678"/>
            <a:ext cx="777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Calibri" pitchFamily="34" charset="0"/>
              </a:rPr>
              <a:t>+fertilizer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9436017" y="1525588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9355734" y="18111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90509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>
            <a:off x="8517534" y="3276441"/>
            <a:ext cx="228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8669934" y="3182779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9448800" y="2058987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579470" y="990600"/>
            <a:ext cx="1254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1: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Farmer seed (V1)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889224" y="999220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2: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V2</a:t>
            </a: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7727424" y="1013797"/>
            <a:ext cx="623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3: 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V3</a:t>
            </a: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8565624" y="1024269"/>
            <a:ext cx="588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Plot 4:</a:t>
            </a:r>
          </a:p>
          <a:p>
            <a:pPr algn="ctr" eaLnBrk="1" hangingPunct="1"/>
            <a:r>
              <a:rPr lang="en-US" altLang="en-US" sz="1200" dirty="0">
                <a:latin typeface="Calibri" pitchFamily="34" charset="0"/>
              </a:rPr>
              <a:t>V4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436017" y="2362200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9355734" y="2647791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448800" y="2895599"/>
            <a:ext cx="3173" cy="2270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960120"/>
            <a:ext cx="478156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Select well-drained deep soil rich in organic matter and gentle slope to prevent water lodging for the demonstration. 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Mark out 4 plots of dimensions 5 m x 10 m, 1 m apart; Each Plot will be used for planting a different cassava variety (V1, V2, V3, V4); V1 is the farmers’ own saved seed; V2, V3 and V4 are improved hybrid cassava varieties. Half of each plot (i.e. 5 x 5 m) will be used to show farmers the effect of using fertilizer.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1m apart; make holes within the rows, 1m apart (1mx1m spacing).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Cuttings should be at least between 20-25cm (3-7 nodes); Use fresh cuttings from matured plants; obtain cuttings from middle part of stem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Plant 1 cutting per hole, at a slanting angle, vertical or buried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Mulch the plot to conserve soil moisture and suppress weeds 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compost or farm yard manure at land preparation, and 4-6 weeks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NPK fertiliser at about 2 coke bottles corks per plant by placing it at 30cm from the base of the stem in drill holes at the first 4 weeks after planting; Apply 1 coke bottle cork of urea and 1 cork full of </a:t>
            </a:r>
            <a:r>
              <a:rPr lang="en-GB" sz="1100" dirty="0" err="1">
                <a:latin typeface="+mn-lt"/>
              </a:rPr>
              <a:t>Muriate</a:t>
            </a:r>
            <a:r>
              <a:rPr lang="en-GB" sz="1100" dirty="0">
                <a:latin typeface="+mn-lt"/>
              </a:rPr>
              <a:t> of potash (mixed) in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application at 16</a:t>
            </a:r>
            <a:r>
              <a:rPr lang="en-GB" sz="1100" baseline="30000" dirty="0">
                <a:latin typeface="+mn-lt"/>
              </a:rPr>
              <a:t>th</a:t>
            </a:r>
            <a:r>
              <a:rPr lang="en-GB" sz="1100" dirty="0">
                <a:latin typeface="+mn-lt"/>
              </a:rPr>
              <a:t> week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recommended herbicides for the first 3-4 months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recommended insecticides against pests and diseases as advised by your AEA. Check for common diseases as shown in pictures below and report to the AEA for action; Also rogue out and burn any heavily infested plants to reduce disease spread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D386E1-CE0E-4CE1-977D-572F35753BED}"/>
              </a:ext>
            </a:extLst>
          </p:cNvPr>
          <p:cNvSpPr txBox="1"/>
          <p:nvPr/>
        </p:nvSpPr>
        <p:spPr>
          <a:xfrm>
            <a:off x="171440" y="5056763"/>
            <a:ext cx="4451970" cy="16004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cassava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    Place 1 cutting in each hole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825B045-677B-42A1-A01D-037F9392B2EE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D776B3-CF97-4ACD-A474-0B85F18A1926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F33BDF5-4935-4E57-8E8E-CB32A1910F9E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D4A3875-C61D-48BB-87A3-31065991DBB4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DFF6372-4124-40AF-B349-400D7BEDB573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7AC7EE4-C3A7-4CAE-B33D-6A6312ADC95B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6D71911-5D5F-4F11-9161-24C9441C1BE0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6DFAE95-F0CB-419E-8CFF-2EE3B1A85065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E9A694A9-920F-4808-921F-95B802C76909}"/>
              </a:ext>
            </a:extLst>
          </p:cNvPr>
          <p:cNvCxnSpPr>
            <a:endCxn id="45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9BE110A-E08E-403B-A588-32CC2F78F066}"/>
              </a:ext>
            </a:extLst>
          </p:cNvPr>
          <p:cNvCxnSpPr/>
          <p:nvPr/>
        </p:nvCxnSpPr>
        <p:spPr>
          <a:xfrm>
            <a:off x="2858016" y="53340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4DF25B7A-B241-4EF7-86DE-40F05FE8581A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9F0F9D1-04B5-4A28-BA91-A0005ED4C529}"/>
              </a:ext>
            </a:extLst>
          </p:cNvPr>
          <p:cNvSpPr txBox="1"/>
          <p:nvPr/>
        </p:nvSpPr>
        <p:spPr>
          <a:xfrm>
            <a:off x="3053647" y="502920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1m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CE962B6-C25D-4B07-A221-B688C8F72D54}"/>
              </a:ext>
            </a:extLst>
          </p:cNvPr>
          <p:cNvCxnSpPr/>
          <p:nvPr/>
        </p:nvCxnSpPr>
        <p:spPr>
          <a:xfrm flipV="1">
            <a:off x="685800" y="54483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1" name="image9.jpg" descr="C:\Users\RESOURCE ROOM\Desktop\gear repaisr\white fly.jpg">
            <a:extLst>
              <a:ext uri="{FF2B5EF4-FFF2-40B4-BE49-F238E27FC236}">
                <a16:creationId xmlns:a16="http://schemas.microsoft.com/office/drawing/2014/main" id="{07537F1A-AD06-4BE0-8026-671404132B02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965842" y="3548480"/>
            <a:ext cx="2044065" cy="1532890"/>
          </a:xfrm>
          <a:prstGeom prst="rect">
            <a:avLst/>
          </a:prstGeom>
          <a:ln/>
        </p:spPr>
      </p:pic>
      <p:pic>
        <p:nvPicPr>
          <p:cNvPr id="62" name="image60.jpg" descr="C:\Users\RESOURCE ROOM\Desktop\gear repaisr\cassava mosaic.jpg">
            <a:extLst>
              <a:ext uri="{FF2B5EF4-FFF2-40B4-BE49-F238E27FC236}">
                <a16:creationId xmlns:a16="http://schemas.microsoft.com/office/drawing/2014/main" id="{5C539C50-BC1B-4ED5-9FA4-E8B7821A5BF1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7873365" y="3580509"/>
            <a:ext cx="1880235" cy="1412875"/>
          </a:xfrm>
          <a:prstGeom prst="rect">
            <a:avLst/>
          </a:prstGeom>
          <a:ln/>
        </p:spPr>
      </p:pic>
      <p:pic>
        <p:nvPicPr>
          <p:cNvPr id="63" name="image35.jpg" descr="C:\Users\RESOURCE ROOM\Desktop\gear repaisr\cassa bight.jpg">
            <a:extLst>
              <a:ext uri="{FF2B5EF4-FFF2-40B4-BE49-F238E27FC236}">
                <a16:creationId xmlns:a16="http://schemas.microsoft.com/office/drawing/2014/main" id="{EF035F7C-8896-41D0-AB1D-4C6D01CEFE5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307734" y="5232879"/>
            <a:ext cx="2438400" cy="1449070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0B1D21-156D-4EF7-8076-22E25687725A}"/>
              </a:ext>
            </a:extLst>
          </p:cNvPr>
          <p:cNvSpPr txBox="1"/>
          <p:nvPr/>
        </p:nvSpPr>
        <p:spPr>
          <a:xfrm>
            <a:off x="4953000" y="5029200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White flies</a:t>
            </a:r>
            <a:endParaRPr lang="en-US" sz="11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7511EB5-13FB-405E-9C0D-FCB6EFCD9317}"/>
              </a:ext>
            </a:extLst>
          </p:cNvPr>
          <p:cNvSpPr txBox="1"/>
          <p:nvPr/>
        </p:nvSpPr>
        <p:spPr>
          <a:xfrm>
            <a:off x="7903884" y="5009855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leaf mosaic</a:t>
            </a:r>
            <a:endParaRPr lang="en-US" sz="11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45C09B-EECB-4E8D-88BF-65CF15D5B7A8}"/>
              </a:ext>
            </a:extLst>
          </p:cNvPr>
          <p:cNvSpPr txBox="1"/>
          <p:nvPr/>
        </p:nvSpPr>
        <p:spPr>
          <a:xfrm>
            <a:off x="6779924" y="6428601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Bacterial Blight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0596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Text Box 4"/>
          <p:cNvSpPr txBox="1">
            <a:spLocks noChangeArrowheads="1"/>
          </p:cNvSpPr>
          <p:nvPr/>
        </p:nvSpPr>
        <p:spPr bwMode="auto">
          <a:xfrm>
            <a:off x="2497665" y="2599"/>
            <a:ext cx="5091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Calibri" pitchFamily="34" charset="0"/>
              </a:rPr>
              <a:t>Cassava Baby Demonstration </a:t>
            </a:r>
            <a:r>
              <a:rPr lang="en-US" altLang="en-US" sz="2400" b="1">
                <a:latin typeface="Calibri" pitchFamily="34" charset="0"/>
              </a:rPr>
              <a:t>Protocol </a:t>
            </a:r>
            <a:endParaRPr lang="en-US" altLang="en-US" sz="2400" b="1" dirty="0">
              <a:latin typeface="Calibri" pitchFamily="34" charset="0"/>
            </a:endParaRPr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115037" y="960120"/>
            <a:ext cx="478156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Select well-drained deep soil rich in organic matter and gentle slope to prevent water lodging for the demonstration. 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US" altLang="en-US" sz="1100" dirty="0">
                <a:latin typeface="+mn-lt"/>
              </a:rPr>
              <a:t>Mark out 1 plot of dimensions 5 m x 10 m</a:t>
            </a:r>
          </a:p>
          <a:p>
            <a:pPr marL="285750" lvl="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Prepare planting lines 1m apart; make holes within the rows, 1m apart (1mx1m spacing).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Cuttings should be at least between 20-25cm (3-7 nodes); Use fresh cuttings from matured plants; obtain cuttings from middle part of stem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Plant 1 cutting per hole, at a slanting angle, vertical or buried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Use planting material provided by the project</a:t>
            </a:r>
          </a:p>
          <a:p>
            <a:pPr marL="285750" indent="-285750" eaLnBrk="1" hangingPunct="1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Mulch the plot to conserve soil moisture and suppress weeds </a:t>
            </a:r>
            <a:endParaRPr lang="en-US" altLang="en-US" sz="11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compost or farm yard manure at land preparation, and 4-6 weeks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NPK fertiliser at about 2 coke bottles corks per plant by placing it at 30cm from the base of the stem in drill holes at the first 4 weeks after planting; Apply 1 coke bottle cork of Urea and 1 cork full of </a:t>
            </a:r>
            <a:r>
              <a:rPr lang="en-GB" sz="1100" dirty="0" err="1">
                <a:latin typeface="+mn-lt"/>
              </a:rPr>
              <a:t>Muriate</a:t>
            </a:r>
            <a:r>
              <a:rPr lang="en-GB" sz="1100" dirty="0">
                <a:latin typeface="+mn-lt"/>
              </a:rPr>
              <a:t> of potash (mixed) in 2</a:t>
            </a:r>
            <a:r>
              <a:rPr lang="en-GB" sz="1100" baseline="30000" dirty="0">
                <a:latin typeface="+mn-lt"/>
              </a:rPr>
              <a:t>nd</a:t>
            </a:r>
            <a:r>
              <a:rPr lang="en-GB" sz="1100" dirty="0">
                <a:latin typeface="+mn-lt"/>
              </a:rPr>
              <a:t> application at 16</a:t>
            </a:r>
            <a:r>
              <a:rPr lang="en-GB" sz="1100" baseline="30000" dirty="0">
                <a:latin typeface="+mn-lt"/>
              </a:rPr>
              <a:t>th</a:t>
            </a:r>
            <a:r>
              <a:rPr lang="en-GB" sz="1100" dirty="0">
                <a:latin typeface="+mn-lt"/>
              </a:rPr>
              <a:t> week after planting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recommended herbicides for the first 3-4 months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Apply recommended insecticides against pests and diseases as advised by your AEA.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sz="1100" dirty="0">
                <a:latin typeface="+mn-lt"/>
              </a:rPr>
              <a:t>Check for common diseases as shown in pictures below and report to the AEA /CBA for action; Also rogue out and burn any heavily infested plants to reduce disease spread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D386E1-CE0E-4CE1-977D-572F35753BED}"/>
              </a:ext>
            </a:extLst>
          </p:cNvPr>
          <p:cNvSpPr txBox="1"/>
          <p:nvPr/>
        </p:nvSpPr>
        <p:spPr>
          <a:xfrm>
            <a:off x="171440" y="5056763"/>
            <a:ext cx="4451970" cy="160043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Seed Spacing for cassava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dirty="0"/>
          </a:p>
          <a:p>
            <a:r>
              <a:rPr lang="en-US" sz="1100" dirty="0"/>
              <a:t>                            Place 1 cutting in each hole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825B045-677B-42A1-A01D-037F9392B2EE}"/>
              </a:ext>
            </a:extLst>
          </p:cNvPr>
          <p:cNvSpPr/>
          <p:nvPr/>
        </p:nvSpPr>
        <p:spPr>
          <a:xfrm>
            <a:off x="838200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D776B3-CF97-4ACD-A474-0B85F18A1926}"/>
              </a:ext>
            </a:extLst>
          </p:cNvPr>
          <p:cNvSpPr/>
          <p:nvPr/>
        </p:nvSpPr>
        <p:spPr>
          <a:xfrm>
            <a:off x="1836023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F33BDF5-4935-4E57-8E8E-CB32A1910F9E}"/>
              </a:ext>
            </a:extLst>
          </p:cNvPr>
          <p:cNvSpPr/>
          <p:nvPr/>
        </p:nvSpPr>
        <p:spPr>
          <a:xfrm>
            <a:off x="2700715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D4A3875-C61D-48BB-87A3-31065991DBB4}"/>
              </a:ext>
            </a:extLst>
          </p:cNvPr>
          <p:cNvSpPr/>
          <p:nvPr/>
        </p:nvSpPr>
        <p:spPr>
          <a:xfrm>
            <a:off x="3565407" y="53340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DFF6372-4124-40AF-B349-400D7BEDB573}"/>
              </a:ext>
            </a:extLst>
          </p:cNvPr>
          <p:cNvSpPr/>
          <p:nvPr/>
        </p:nvSpPr>
        <p:spPr>
          <a:xfrm>
            <a:off x="838200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7AC7EE4-C3A7-4CAE-B33D-6A6312ADC95B}"/>
              </a:ext>
            </a:extLst>
          </p:cNvPr>
          <p:cNvSpPr/>
          <p:nvPr/>
        </p:nvSpPr>
        <p:spPr>
          <a:xfrm>
            <a:off x="1836023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6D71911-5D5F-4F11-9161-24C9441C1BE0}"/>
              </a:ext>
            </a:extLst>
          </p:cNvPr>
          <p:cNvSpPr/>
          <p:nvPr/>
        </p:nvSpPr>
        <p:spPr>
          <a:xfrm>
            <a:off x="2700715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6DFAE95-F0CB-419E-8CFF-2EE3B1A85065}"/>
              </a:ext>
            </a:extLst>
          </p:cNvPr>
          <p:cNvSpPr/>
          <p:nvPr/>
        </p:nvSpPr>
        <p:spPr>
          <a:xfrm>
            <a:off x="3565407" y="6248400"/>
            <a:ext cx="27056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E9A694A9-920F-4808-921F-95B802C76909}"/>
              </a:ext>
            </a:extLst>
          </p:cNvPr>
          <p:cNvCxnSpPr>
            <a:endCxn id="45" idx="7"/>
          </p:cNvCxnSpPr>
          <p:nvPr/>
        </p:nvCxnSpPr>
        <p:spPr>
          <a:xfrm flipH="1">
            <a:off x="1069141" y="5897880"/>
            <a:ext cx="211424" cy="3839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9BE110A-E08E-403B-A588-32CC2F78F066}"/>
              </a:ext>
            </a:extLst>
          </p:cNvPr>
          <p:cNvCxnSpPr/>
          <p:nvPr/>
        </p:nvCxnSpPr>
        <p:spPr>
          <a:xfrm>
            <a:off x="2858016" y="5334000"/>
            <a:ext cx="8646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4DF25B7A-B241-4EF7-86DE-40F05FE8581A}"/>
              </a:ext>
            </a:extLst>
          </p:cNvPr>
          <p:cNvSpPr txBox="1"/>
          <p:nvPr/>
        </p:nvSpPr>
        <p:spPr>
          <a:xfrm>
            <a:off x="228600" y="575819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9F0F9D1-04B5-4A28-BA91-A0005ED4C529}"/>
              </a:ext>
            </a:extLst>
          </p:cNvPr>
          <p:cNvSpPr txBox="1"/>
          <p:nvPr/>
        </p:nvSpPr>
        <p:spPr>
          <a:xfrm>
            <a:off x="3053647" y="5029200"/>
            <a:ext cx="603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1m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CE962B6-C25D-4B07-A221-B688C8F72D54}"/>
              </a:ext>
            </a:extLst>
          </p:cNvPr>
          <p:cNvCxnSpPr/>
          <p:nvPr/>
        </p:nvCxnSpPr>
        <p:spPr>
          <a:xfrm flipV="1">
            <a:off x="685800" y="5448300"/>
            <a:ext cx="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1" name="image9.jpg" descr="C:\Users\RESOURCE ROOM\Desktop\gear repaisr\white fly.jpg">
            <a:extLst>
              <a:ext uri="{FF2B5EF4-FFF2-40B4-BE49-F238E27FC236}">
                <a16:creationId xmlns:a16="http://schemas.microsoft.com/office/drawing/2014/main" id="{07537F1A-AD06-4BE0-8026-671404132B02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965842" y="3548480"/>
            <a:ext cx="2044065" cy="1532890"/>
          </a:xfrm>
          <a:prstGeom prst="rect">
            <a:avLst/>
          </a:prstGeom>
          <a:ln/>
        </p:spPr>
      </p:pic>
      <p:pic>
        <p:nvPicPr>
          <p:cNvPr id="62" name="image60.jpg" descr="C:\Users\RESOURCE ROOM\Desktop\gear repaisr\cassava mosaic.jpg">
            <a:extLst>
              <a:ext uri="{FF2B5EF4-FFF2-40B4-BE49-F238E27FC236}">
                <a16:creationId xmlns:a16="http://schemas.microsoft.com/office/drawing/2014/main" id="{5C539C50-BC1B-4ED5-9FA4-E8B7821A5BF1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7873365" y="3580509"/>
            <a:ext cx="1880235" cy="1412875"/>
          </a:xfrm>
          <a:prstGeom prst="rect">
            <a:avLst/>
          </a:prstGeom>
          <a:ln/>
        </p:spPr>
      </p:pic>
      <p:pic>
        <p:nvPicPr>
          <p:cNvPr id="63" name="image35.jpg" descr="C:\Users\RESOURCE ROOM\Desktop\gear repaisr\cassa bight.jpg">
            <a:extLst>
              <a:ext uri="{FF2B5EF4-FFF2-40B4-BE49-F238E27FC236}">
                <a16:creationId xmlns:a16="http://schemas.microsoft.com/office/drawing/2014/main" id="{EF035F7C-8896-41D0-AB1D-4C6D01CEFE5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307734" y="5232879"/>
            <a:ext cx="2438400" cy="1449070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0B1D21-156D-4EF7-8076-22E25687725A}"/>
              </a:ext>
            </a:extLst>
          </p:cNvPr>
          <p:cNvSpPr txBox="1"/>
          <p:nvPr/>
        </p:nvSpPr>
        <p:spPr>
          <a:xfrm>
            <a:off x="4953000" y="5029200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White flies</a:t>
            </a:r>
            <a:endParaRPr lang="en-US" sz="11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7511EB5-13FB-405E-9C0D-FCB6EFCD9317}"/>
              </a:ext>
            </a:extLst>
          </p:cNvPr>
          <p:cNvSpPr txBox="1"/>
          <p:nvPr/>
        </p:nvSpPr>
        <p:spPr>
          <a:xfrm>
            <a:off x="7903884" y="5009855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leaf mosaic</a:t>
            </a:r>
            <a:endParaRPr lang="en-US" sz="11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45C09B-EECB-4E8D-88BF-65CF15D5B7A8}"/>
              </a:ext>
            </a:extLst>
          </p:cNvPr>
          <p:cNvSpPr txBox="1"/>
          <p:nvPr/>
        </p:nvSpPr>
        <p:spPr>
          <a:xfrm>
            <a:off x="6779924" y="6428601"/>
            <a:ext cx="18306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Cassava Bacterial Blight</a:t>
            </a:r>
            <a:endParaRPr lang="en-US" sz="1100" dirty="0"/>
          </a:p>
        </p:txBody>
      </p:sp>
      <p:sp>
        <p:nvSpPr>
          <p:cNvPr id="52" name="Rectangle 5">
            <a:extLst>
              <a:ext uri="{FF2B5EF4-FFF2-40B4-BE49-F238E27FC236}">
                <a16:creationId xmlns:a16="http://schemas.microsoft.com/office/drawing/2014/main" id="{C8B96BB3-6EFF-4912-B6BC-F852D68FA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970" y="990600"/>
            <a:ext cx="2239465" cy="20216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en-US" altLang="en-US" dirty="0">
              <a:latin typeface="Calibri" pitchFamily="34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2ADFC13-69B4-4D11-94D4-C1DC0E282702}"/>
              </a:ext>
            </a:extLst>
          </p:cNvPr>
          <p:cNvCxnSpPr/>
          <p:nvPr/>
        </p:nvCxnSpPr>
        <p:spPr>
          <a:xfrm flipV="1">
            <a:off x="9168862" y="1020482"/>
            <a:ext cx="0" cy="5546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22">
            <a:extLst>
              <a:ext uri="{FF2B5EF4-FFF2-40B4-BE49-F238E27FC236}">
                <a16:creationId xmlns:a16="http://schemas.microsoft.com/office/drawing/2014/main" id="{23894FA1-BB4E-492C-8C2F-88A49B953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4734" y="1633392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2C238684-E315-48D5-9F47-DAB6A9249EA0}"/>
              </a:ext>
            </a:extLst>
          </p:cNvPr>
          <p:cNvCxnSpPr/>
          <p:nvPr/>
        </p:nvCxnSpPr>
        <p:spPr>
          <a:xfrm flipH="1" flipV="1">
            <a:off x="6362702" y="3352093"/>
            <a:ext cx="1143000" cy="14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8">
            <a:extLst>
              <a:ext uri="{FF2B5EF4-FFF2-40B4-BE49-F238E27FC236}">
                <a16:creationId xmlns:a16="http://schemas.microsoft.com/office/drawing/2014/main" id="{1662A2BD-1754-473C-9640-615F87D3F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5702" y="3205834"/>
            <a:ext cx="397866" cy="2462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 dirty="0"/>
              <a:t>5 m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54119808-5449-4F21-A2C5-AAC75734EBE1}"/>
              </a:ext>
            </a:extLst>
          </p:cNvPr>
          <p:cNvCxnSpPr/>
          <p:nvPr/>
        </p:nvCxnSpPr>
        <p:spPr>
          <a:xfrm>
            <a:off x="9188116" y="1923708"/>
            <a:ext cx="0" cy="10884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83FF4DBF-FC67-46BF-9A76-965D85272EA2}"/>
              </a:ext>
            </a:extLst>
          </p:cNvPr>
          <p:cNvCxnSpPr/>
          <p:nvPr/>
        </p:nvCxnSpPr>
        <p:spPr>
          <a:xfrm>
            <a:off x="7920727" y="3352800"/>
            <a:ext cx="76607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441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148805</TotalTime>
  <Words>612</Words>
  <Application>Microsoft Office PowerPoint</Application>
  <PresentationFormat>A4 Paper (210x297 mm)</PresentationFormat>
  <Paragraphs>61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Paschal B, Atengdem</cp:lastModifiedBy>
  <cp:revision>149</cp:revision>
  <cp:lastPrinted>2019-05-16T09:10:41Z</cp:lastPrinted>
  <dcterms:created xsi:type="dcterms:W3CDTF">2011-07-08T06:21:25Z</dcterms:created>
  <dcterms:modified xsi:type="dcterms:W3CDTF">2019-07-24T14:02:08Z</dcterms:modified>
</cp:coreProperties>
</file>